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61" r:id="rId2"/>
    <p:sldId id="408" r:id="rId3"/>
    <p:sldId id="316" r:id="rId4"/>
    <p:sldId id="256" r:id="rId5"/>
    <p:sldId id="348" r:id="rId6"/>
    <p:sldId id="356" r:id="rId7"/>
    <p:sldId id="371" r:id="rId8"/>
    <p:sldId id="317" r:id="rId9"/>
    <p:sldId id="305" r:id="rId10"/>
    <p:sldId id="357" r:id="rId11"/>
    <p:sldId id="306" r:id="rId12"/>
    <p:sldId id="391" r:id="rId13"/>
    <p:sldId id="392" r:id="rId14"/>
    <p:sldId id="320" r:id="rId15"/>
    <p:sldId id="340" r:id="rId16"/>
    <p:sldId id="396" r:id="rId17"/>
    <p:sldId id="273" r:id="rId18"/>
    <p:sldId id="405" r:id="rId19"/>
    <p:sldId id="407" r:id="rId20"/>
    <p:sldId id="324" r:id="rId21"/>
    <p:sldId id="364" r:id="rId22"/>
    <p:sldId id="277" r:id="rId23"/>
    <p:sldId id="375" r:id="rId24"/>
    <p:sldId id="378" r:id="rId25"/>
    <p:sldId id="380" r:id="rId26"/>
    <p:sldId id="379" r:id="rId27"/>
    <p:sldId id="296" r:id="rId28"/>
    <p:sldId id="299" r:id="rId29"/>
    <p:sldId id="384" r:id="rId30"/>
    <p:sldId id="398" r:id="rId31"/>
    <p:sldId id="33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5" autoAdjust="0"/>
    <p:restoredTop sz="82169" autoAdjust="0"/>
  </p:normalViewPr>
  <p:slideViewPr>
    <p:cSldViewPr>
      <p:cViewPr>
        <p:scale>
          <a:sx n="78" d="100"/>
          <a:sy n="78" d="100"/>
        </p:scale>
        <p:origin x="-138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B9A32-61DC-43B3-A32B-3DBDAB1954EE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BE8F6-05B2-420E-9286-EA1459F36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47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Rosie – no</a:t>
            </a:r>
            <a:r>
              <a:rPr lang="en-US" baseline="0" dirty="0" smtClean="0"/>
              <a:t> </a:t>
            </a:r>
            <a:r>
              <a:rPr lang="en-US" baseline="0" smtClean="0"/>
              <a:t>rust resistance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BE8F6-05B2-420E-9286-EA1459F361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7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13C5-ACF4-47A1-8720-D0CE3CBBDFF4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7A3E-545B-41CE-A06B-01AB40BD8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13C5-ACF4-47A1-8720-D0CE3CBBDFF4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7A3E-545B-41CE-A06B-01AB40BD8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13C5-ACF4-47A1-8720-D0CE3CBBDFF4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7A3E-545B-41CE-A06B-01AB40BD8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13C5-ACF4-47A1-8720-D0CE3CBBDFF4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7A3E-545B-41CE-A06B-01AB40BD8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13C5-ACF4-47A1-8720-D0CE3CBBDFF4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7A3E-545B-41CE-A06B-01AB40BD8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13C5-ACF4-47A1-8720-D0CE3CBBDFF4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7A3E-545B-41CE-A06B-01AB40BD8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13C5-ACF4-47A1-8720-D0CE3CBBDFF4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7A3E-545B-41CE-A06B-01AB40BD8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13C5-ACF4-47A1-8720-D0CE3CBBDFF4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7A3E-545B-41CE-A06B-01AB40BD8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13C5-ACF4-47A1-8720-D0CE3CBBDFF4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7A3E-545B-41CE-A06B-01AB40BD8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13C5-ACF4-47A1-8720-D0CE3CBBDFF4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7A3E-545B-41CE-A06B-01AB40BD8F4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13C5-ACF4-47A1-8720-D0CE3CBBDFF4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017A3E-545B-41CE-A06B-01AB40BD8F4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7017A3E-545B-41CE-A06B-01AB40BD8F4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88C13C5-ACF4-47A1-8720-D0CE3CBBDFF4}" type="datetimeFigureOut">
              <a:rPr lang="en-US" smtClean="0"/>
              <a:t>1/3/2020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4800" y="352961"/>
            <a:ext cx="4253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New Varieties For 2020</a:t>
            </a:r>
            <a:endParaRPr lang="en-US" sz="4000" b="1" i="1" dirty="0"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-228600"/>
            <a:ext cx="3619500" cy="289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09800"/>
            <a:ext cx="7145867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9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80013" y="259377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Cauliflower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82102" y="3508726"/>
            <a:ext cx="3810000" cy="26161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Bermeo</a:t>
            </a:r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 new but worth mentioning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Early maturing – similar to Freedom and Steady, 65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Strong self-wrap, especially for an early variety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Uniform maturity - concentrated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Heat 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6” heads, dense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32570" y="3531024"/>
            <a:ext cx="3810000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Alcala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Key point – fully self – wrapping at 12 count size. Head is hidden. May need to be tied if heads continue to size beyond 12 count.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Slightly later than Freedom, earlier than Flamenco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Good heat tolerance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69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87294"/>
            <a:ext cx="3086100" cy="205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9200" y="350515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Supply Issues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2400"/>
            <a:ext cx="3088898" cy="20631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7"/>
          <a:stretch/>
        </p:blipFill>
        <p:spPr>
          <a:xfrm>
            <a:off x="6032770" y="1076965"/>
            <a:ext cx="2806430" cy="245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6170407" cy="1143000"/>
          </a:xfrm>
        </p:spPr>
        <p:txBody>
          <a:bodyPr/>
          <a:lstStyle/>
          <a:p>
            <a:r>
              <a:rPr lang="en-US" sz="3600" dirty="0" smtClean="0"/>
              <a:t>Corn sh2 Bicolor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4283413" y="1219200"/>
            <a:ext cx="3810000" cy="3733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 smtClean="0"/>
              <a:t>Solstice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70 days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Strong emergence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Sh2i – this means </a:t>
            </a:r>
            <a:r>
              <a:rPr lang="en-US" sz="2000" dirty="0"/>
              <a:t>the seed you plant has more starch in it and better seed </a:t>
            </a:r>
            <a:r>
              <a:rPr lang="en-US" sz="2000" dirty="0" smtClean="0"/>
              <a:t>quality/ more vigorous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Kickoff alternative if for some reason you don’t like Kickoff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Not a major improvement but does as well in the early sh2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Crookham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8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4800" y="685800"/>
            <a:ext cx="8001000" cy="5461150"/>
          </a:xfrm>
          <a:prstGeom prst="rect">
            <a:avLst/>
          </a:prstGeom>
          <a:ln w="66675">
            <a:noFill/>
          </a:ln>
          <a:effectLst>
            <a:outerShdw blurRad="165100"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6170407" cy="1143000"/>
          </a:xfrm>
        </p:spPr>
        <p:txBody>
          <a:bodyPr/>
          <a:lstStyle/>
          <a:p>
            <a:r>
              <a:rPr lang="en-US" sz="3600" dirty="0" smtClean="0"/>
              <a:t>Corn sh2 Bicolor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4753"/>
            <a:ext cx="3352800" cy="4243243"/>
          </a:xfrm>
          <a:prstGeom prst="rect">
            <a:avLst/>
          </a:prstGeom>
          <a:ln w="15875">
            <a:noFill/>
          </a:ln>
          <a:scene3d>
            <a:camera prst="orthographicFront"/>
            <a:lightRig rig="threePt" dir="t"/>
          </a:scene3d>
          <a:sp3d prstMaterial="plastic"/>
        </p:spPr>
      </p:pic>
      <p:sp>
        <p:nvSpPr>
          <p:cNvPr id="11" name="TextBox 10"/>
          <p:cNvSpPr txBox="1"/>
          <p:nvPr/>
        </p:nvSpPr>
        <p:spPr>
          <a:xfrm>
            <a:off x="4267200" y="1600200"/>
            <a:ext cx="3810000" cy="3733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 smtClean="0"/>
              <a:t>Anthem XR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Strong grower – first 1-2 plantings, will extend into main season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Widely adapted for an early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Widely used for both early and early main season.  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Excellent eating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Can be shipped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72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392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6170407" cy="1143000"/>
          </a:xfrm>
        </p:spPr>
        <p:txBody>
          <a:bodyPr/>
          <a:lstStyle/>
          <a:p>
            <a:r>
              <a:rPr lang="en-US" sz="3600" dirty="0" smtClean="0"/>
              <a:t>Corn sh2 Bicolor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4404375" y="1066800"/>
            <a:ext cx="3810000" cy="4564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 smtClean="0"/>
              <a:t>Signature XR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New and worth looking at if you want an Anthem alternative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Another choice but not a major improvement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72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Exceptional eating quality &amp; tenderness – this would be a step up from Anthem XR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Good field holding 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HR: Rust(GDJ)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24075"/>
            <a:ext cx="4078498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6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20532" y="990600"/>
            <a:ext cx="8001000" cy="5029200"/>
          </a:xfrm>
          <a:prstGeom prst="rect">
            <a:avLst/>
          </a:prstGeom>
          <a:ln w="66675">
            <a:noFill/>
          </a:ln>
          <a:effectLst>
            <a:outerShdw blurRad="165100"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0532" y="0"/>
            <a:ext cx="7848600" cy="1143000"/>
          </a:xfrm>
        </p:spPr>
        <p:txBody>
          <a:bodyPr/>
          <a:lstStyle/>
          <a:p>
            <a:r>
              <a:rPr lang="en-US" sz="3600" dirty="0" smtClean="0"/>
              <a:t>Corn sh2 Bicolor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1426029"/>
            <a:ext cx="3967264" cy="411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dirty="0" smtClean="0"/>
              <a:t>American Dream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77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Replacement for 277A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Looks and acts like 277A, smaller plant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Strong </a:t>
            </a:r>
            <a:r>
              <a:rPr lang="en-US" sz="2000" dirty="0" err="1" smtClean="0"/>
              <a:t>tipfill</a:t>
            </a:r>
            <a:r>
              <a:rPr lang="en-US" sz="2000" dirty="0" smtClean="0"/>
              <a:t> and tight cover, shorter ear length 7.25”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Like 277a, cover is short but tight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Similar tender and sweet flavor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2018 AAS winner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Not quite as yummy as Kate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06979"/>
            <a:ext cx="2750206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7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-152400"/>
            <a:ext cx="6172200" cy="1143000"/>
          </a:xfrm>
        </p:spPr>
        <p:txBody>
          <a:bodyPr/>
          <a:lstStyle/>
          <a:p>
            <a:r>
              <a:rPr lang="en-US" sz="3600" dirty="0" smtClean="0"/>
              <a:t>Corn Se Bicolor</a:t>
            </a:r>
            <a:endParaRPr lang="en-US" sz="3600" i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127770" y="1600200"/>
            <a:ext cx="4331746" cy="3962400"/>
          </a:xfrm>
          <a:solidFill>
            <a:schemeClr val="bg1"/>
          </a:solidFill>
        </p:spPr>
        <p:txBody>
          <a:bodyPr anchor="t" anchorCtr="0"/>
          <a:lstStyle/>
          <a:p>
            <a:r>
              <a:rPr lang="en-US" sz="2400" dirty="0" smtClean="0"/>
              <a:t>Temptress 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Early bicolor se – 70 days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Good ear height for early variety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Strong seed vigor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Good eating quality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8” ear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Fancy genetics --Quad Sweet – 100% SE with 44% of the kernels containing high sugar genetics (as opposed to the 25% of </a:t>
            </a:r>
            <a:r>
              <a:rPr lang="en-US" b="0" dirty="0" err="1" smtClean="0"/>
              <a:t>Triplesweets</a:t>
            </a:r>
            <a:r>
              <a:rPr lang="en-US" b="0" dirty="0" smtClean="0"/>
              <a:t>)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Can use as Sweetness alternative</a:t>
            </a: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2895600" y="990600"/>
            <a:ext cx="27432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66004"/>
            <a:ext cx="3954293" cy="263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5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-152400"/>
            <a:ext cx="6172200" cy="1143000"/>
          </a:xfrm>
        </p:spPr>
        <p:txBody>
          <a:bodyPr/>
          <a:lstStyle/>
          <a:p>
            <a:r>
              <a:rPr lang="en-US" sz="3600" dirty="0" smtClean="0"/>
              <a:t>Corn Se Bicolor</a:t>
            </a:r>
            <a:endParaRPr lang="en-US" sz="3600" i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414737" y="2085975"/>
            <a:ext cx="4331746" cy="3114675"/>
          </a:xfrm>
          <a:solidFill>
            <a:schemeClr val="bg1"/>
          </a:solidFill>
        </p:spPr>
        <p:txBody>
          <a:bodyPr anchor="t" anchorCtr="0"/>
          <a:lstStyle/>
          <a:p>
            <a:r>
              <a:rPr lang="en-US" sz="2400" dirty="0" smtClean="0"/>
              <a:t>Nectar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77 days Quad sweet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Good eating quality with lots of sweetness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Take a look if you use Montauk or Providence – good eating quality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Strong plant for late season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No rust</a:t>
            </a: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2895600" y="990600"/>
            <a:ext cx="27432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2057400"/>
            <a:ext cx="4191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4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1321" y="-152400"/>
            <a:ext cx="29718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Cucumber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495800" y="1524000"/>
            <a:ext cx="3276600" cy="4141613"/>
          </a:xfrm>
          <a:solidFill>
            <a:schemeClr val="bg1"/>
          </a:solidFill>
        </p:spPr>
        <p:txBody>
          <a:bodyPr anchor="t" anchorCtr="0"/>
          <a:lstStyle/>
          <a:p>
            <a:r>
              <a:rPr lang="en-US" sz="2400" dirty="0" smtClean="0"/>
              <a:t>Brickyard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Bristol style slicer, similar length as Bristol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Equal or slightly better level of DM resistance; you will notice this end of season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Fruit shows and maintains dark color and smooth skin throughout multiple picks/extended harvest</a:t>
            </a:r>
            <a:endParaRPr lang="en-US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4" b="16116"/>
          <a:stretch/>
        </p:blipFill>
        <p:spPr>
          <a:xfrm rot="16200000">
            <a:off x="940216" y="1421983"/>
            <a:ext cx="3049623" cy="416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6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0"/>
            <a:ext cx="1676400" cy="1143000"/>
          </a:xfrm>
        </p:spPr>
        <p:txBody>
          <a:bodyPr/>
          <a:lstStyle/>
          <a:p>
            <a:r>
              <a:rPr lang="en-US" sz="3600" dirty="0" smtClean="0"/>
              <a:t>Onion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0" y="1932562"/>
            <a:ext cx="632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Expression for sweet jumbo. </a:t>
            </a:r>
            <a:r>
              <a:rPr lang="en-US" dirty="0"/>
              <a:t> </a:t>
            </a:r>
            <a:r>
              <a:rPr lang="en-US" dirty="0" smtClean="0"/>
              <a:t>Stores 3 months.  10% yield increase  over Candy due to heavier bulb.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Candy generally does not store but does well with direct field to market sales.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Bulbs over 4”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There is No jumbo sweet red.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95600" y="129763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Sweet Jumbos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017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0"/>
            <a:ext cx="1676400" cy="1143000"/>
          </a:xfrm>
        </p:spPr>
        <p:txBody>
          <a:bodyPr/>
          <a:lstStyle/>
          <a:p>
            <a:r>
              <a:rPr lang="en-US" sz="3600" dirty="0" smtClean="0"/>
              <a:t>Onion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4495800" y="1515627"/>
            <a:ext cx="38748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These are the Redwing types. Red Carpet and Red Mountain.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Red Mountain 6 days earlier than Redwing.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These 3 we consider interchangeable. Over 3” – jumbo storage onions.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Color carries through interior and similar to Redwing.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Storage on Red Mountain similar to Redwing.</a:t>
            </a:r>
          </a:p>
          <a:p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181600" y="667514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Reds for Jumbo – 3” bulbs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3" t="12099" r="19787" b="11179"/>
          <a:stretch/>
        </p:blipFill>
        <p:spPr>
          <a:xfrm>
            <a:off x="228600" y="1977982"/>
            <a:ext cx="4199372" cy="324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endParaRPr lang="en-US" dirty="0" smtClean="0"/>
          </a:p>
          <a:p>
            <a:pPr marL="114300" indent="0" algn="ctr">
              <a:buNone/>
            </a:pPr>
            <a:endParaRPr lang="en-US" dirty="0"/>
          </a:p>
          <a:p>
            <a:pPr marL="114300" indent="0" algn="ctr">
              <a:buNone/>
            </a:pPr>
            <a:r>
              <a:rPr lang="en-US" sz="3200" dirty="0" smtClean="0"/>
              <a:t>Lauchlin Titus, CPAg</a:t>
            </a:r>
          </a:p>
          <a:p>
            <a:pPr marL="114300" indent="0" algn="ctr">
              <a:buNone/>
            </a:pPr>
            <a:r>
              <a:rPr lang="en-US" sz="3200" dirty="0" smtClean="0"/>
              <a:t>1063 Main Street</a:t>
            </a:r>
          </a:p>
          <a:p>
            <a:pPr marL="114300" indent="0" algn="ctr">
              <a:buNone/>
            </a:pPr>
            <a:r>
              <a:rPr lang="en-US" sz="3200" dirty="0" smtClean="0"/>
              <a:t>Vassalboro, Maine 04989</a:t>
            </a:r>
          </a:p>
          <a:p>
            <a:pPr marL="114300" indent="0" algn="ctr">
              <a:buNone/>
            </a:pPr>
            <a:r>
              <a:rPr lang="en-US" sz="3200" dirty="0" smtClean="0"/>
              <a:t>207 314-2655</a:t>
            </a:r>
          </a:p>
          <a:p>
            <a:pPr marL="114300" indent="0" algn="ctr">
              <a:buNone/>
            </a:pPr>
            <a:r>
              <a:rPr lang="en-US" sz="3200" dirty="0" smtClean="0"/>
              <a:t>lauchlin54@gmail.com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8117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664" y="-152400"/>
            <a:ext cx="2133600" cy="1143000"/>
          </a:xfrm>
        </p:spPr>
        <p:txBody>
          <a:bodyPr/>
          <a:lstStyle/>
          <a:p>
            <a:r>
              <a:rPr lang="en-US" sz="3600" dirty="0" smtClean="0"/>
              <a:t>Peppers</a:t>
            </a:r>
            <a:endParaRPr lang="en-US" sz="3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85800" y="838200"/>
            <a:ext cx="7467600" cy="5105400"/>
          </a:xfrm>
          <a:solidFill>
            <a:schemeClr val="bg1"/>
          </a:solidFill>
        </p:spPr>
        <p:txBody>
          <a:bodyPr anchor="t"/>
          <a:lstStyle/>
          <a:p>
            <a:r>
              <a:rPr lang="en-US" dirty="0" smtClean="0"/>
              <a:t>Summary for Bells for </a:t>
            </a:r>
            <a:r>
              <a:rPr lang="en-US" dirty="0" smtClean="0"/>
              <a:t>Northeast</a:t>
            </a:r>
            <a:endParaRPr lang="en-US" dirty="0" smtClean="0"/>
          </a:p>
          <a:p>
            <a:endParaRPr lang="en-US" sz="1800" dirty="0" smtClean="0"/>
          </a:p>
          <a:p>
            <a:pPr algn="l"/>
            <a:r>
              <a:rPr lang="en-US" sz="1800" b="0" dirty="0" smtClean="0"/>
              <a:t>Lots of new bells in catalog – bells with 1-10 bacteria resistance tend not to make size in the North “sketchy small”. Will require optimum conditions.</a:t>
            </a:r>
          </a:p>
          <a:p>
            <a:pPr algn="l"/>
            <a:endParaRPr lang="en-US" sz="1800" b="0" dirty="0"/>
          </a:p>
          <a:p>
            <a:pPr algn="l"/>
            <a:r>
              <a:rPr lang="en-US" sz="1800" b="0" dirty="0" smtClean="0"/>
              <a:t>Focus varieties: </a:t>
            </a:r>
          </a:p>
          <a:p>
            <a:pPr marL="342900" indent="-342900" algn="l">
              <a:buClrTx/>
              <a:buAutoNum type="arabicPeriod"/>
            </a:pPr>
            <a:r>
              <a:rPr lang="en-US" sz="1800" b="0" dirty="0" smtClean="0"/>
              <a:t>Playmaker – For best bacteria resistance + PHY. </a:t>
            </a:r>
          </a:p>
          <a:p>
            <a:pPr marL="342900" indent="-342900" algn="l">
              <a:buClrTx/>
              <a:buAutoNum type="arabicPeriod"/>
            </a:pPr>
            <a:r>
              <a:rPr lang="en-US" sz="1800" b="0" dirty="0"/>
              <a:t> </a:t>
            </a:r>
            <a:r>
              <a:rPr lang="en-US" sz="1800" b="0" dirty="0" smtClean="0"/>
              <a:t>Turnpike – BLs 1-5 and 7-9 &amp; PHY. Best combination of </a:t>
            </a:r>
            <a:r>
              <a:rPr lang="en-US" sz="1800" b="0" dirty="0" err="1" smtClean="0"/>
              <a:t>Phy</a:t>
            </a:r>
            <a:r>
              <a:rPr lang="en-US" sz="1800" b="0" dirty="0" smtClean="0"/>
              <a:t> and BLS resistance. Larger fruit size.</a:t>
            </a:r>
          </a:p>
          <a:p>
            <a:pPr marL="342900" indent="-342900" algn="l">
              <a:buClrTx/>
              <a:buAutoNum type="arabicPeriod"/>
            </a:pPr>
            <a:r>
              <a:rPr lang="en-US" sz="1800" b="0" dirty="0" smtClean="0"/>
              <a:t>Aristotle</a:t>
            </a:r>
            <a:r>
              <a:rPr lang="en-US" sz="1800" b="0" dirty="0" smtClean="0"/>
              <a:t>, Vanguard still being used</a:t>
            </a:r>
          </a:p>
          <a:p>
            <a:pPr marL="342900" indent="-342900" algn="l">
              <a:buClrTx/>
              <a:buAutoNum type="arabicPeriod"/>
            </a:pPr>
            <a:r>
              <a:rPr lang="en-US" sz="1800" b="0" dirty="0" smtClean="0"/>
              <a:t>Revolution still being used</a:t>
            </a:r>
          </a:p>
          <a:p>
            <a:pPr algn="l">
              <a:buClrTx/>
            </a:pPr>
            <a:endParaRPr lang="en-US" sz="1800" b="0" dirty="0" smtClean="0"/>
          </a:p>
          <a:p>
            <a:pPr algn="l"/>
            <a:endParaRPr lang="en-US" sz="1800" b="0" dirty="0" smtClean="0"/>
          </a:p>
          <a:p>
            <a:pPr algn="l"/>
            <a:endParaRPr lang="en-US" sz="1800" b="0" dirty="0"/>
          </a:p>
        </p:txBody>
      </p:sp>
      <p:sp>
        <p:nvSpPr>
          <p:cNvPr id="2" name="TextBox 1"/>
          <p:cNvSpPr txBox="1"/>
          <p:nvPr/>
        </p:nvSpPr>
        <p:spPr>
          <a:xfrm>
            <a:off x="2743200" y="304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 count target, 54 place pack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45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664" y="-152400"/>
            <a:ext cx="2133600" cy="1143000"/>
          </a:xfrm>
        </p:spPr>
        <p:txBody>
          <a:bodyPr/>
          <a:lstStyle/>
          <a:p>
            <a:r>
              <a:rPr lang="en-US" sz="3600" dirty="0" smtClean="0"/>
              <a:t>Peppers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533400" y="1371600"/>
            <a:ext cx="3886200" cy="4419600"/>
          </a:xfrm>
          <a:prstGeom prst="rect">
            <a:avLst/>
          </a:prstGeom>
          <a:ln w="66675">
            <a:noFill/>
          </a:ln>
          <a:effectLst>
            <a:outerShdw blurRad="165100"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495800" y="838200"/>
            <a:ext cx="3657600" cy="5105400"/>
          </a:xfrm>
          <a:solidFill>
            <a:schemeClr val="bg1"/>
          </a:solidFill>
        </p:spPr>
        <p:txBody>
          <a:bodyPr anchor="t"/>
          <a:lstStyle/>
          <a:p>
            <a:r>
              <a:rPr lang="en-US" sz="2400" dirty="0" smtClean="0"/>
              <a:t>Playmaker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71 days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First to have PHY and BLS 1-10 – developed specifically for the Northeast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1819 </a:t>
            </a:r>
            <a:r>
              <a:rPr lang="en-US" b="0" dirty="0" smtClean="0"/>
              <a:t>level PHY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Large fruit, 40 count on </a:t>
            </a:r>
            <a:r>
              <a:rPr lang="en-US" b="0" dirty="0" err="1" smtClean="0"/>
              <a:t>avg</a:t>
            </a:r>
            <a:endParaRPr lang="en-US" b="0" dirty="0" smtClean="0"/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Playmaker </a:t>
            </a:r>
            <a:r>
              <a:rPr lang="en-US" b="0" dirty="0"/>
              <a:t>should be managed like Aristotle since the plant and early maturity with concentrated set are similar. Small plant will need to be pushed.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51" y="1600200"/>
            <a:ext cx="3657600" cy="2780492"/>
          </a:xfrm>
        </p:spPr>
      </p:pic>
      <p:sp>
        <p:nvSpPr>
          <p:cNvPr id="13" name="TextBox 12"/>
          <p:cNvSpPr txBox="1"/>
          <p:nvPr/>
        </p:nvSpPr>
        <p:spPr>
          <a:xfrm>
            <a:off x="750651" y="4720066"/>
            <a:ext cx="3429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Other varieties with PHY resistance – Turnpike and 1819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43200" y="304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 count target, 54 place pack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0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664" y="-152400"/>
            <a:ext cx="2133600" cy="1143000"/>
          </a:xfrm>
        </p:spPr>
        <p:txBody>
          <a:bodyPr/>
          <a:lstStyle/>
          <a:p>
            <a:r>
              <a:rPr lang="en-US" sz="3600" dirty="0" smtClean="0"/>
              <a:t>Peppers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457200" y="1752600"/>
            <a:ext cx="3810000" cy="3429000"/>
          </a:xfrm>
          <a:prstGeom prst="rect">
            <a:avLst/>
          </a:prstGeom>
          <a:ln w="66675">
            <a:noFill/>
          </a:ln>
          <a:effectLst>
            <a:outerShdw blurRad="165100"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2072231"/>
            <a:ext cx="3505200" cy="2789737"/>
          </a:xfrm>
          <a:ln w="22225">
            <a:noFill/>
          </a:ln>
          <a:scene3d>
            <a:camera prst="orthographicFront"/>
            <a:lightRig rig="threePt" dir="t">
              <a:rot lat="0" lon="0" rev="1800000"/>
            </a:lightRig>
          </a:scene3d>
          <a:sp3d prstMaterial="plastic"/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267200" y="914400"/>
            <a:ext cx="3886200" cy="5029200"/>
          </a:xfrm>
          <a:solidFill>
            <a:schemeClr val="bg1"/>
          </a:solidFill>
        </p:spPr>
        <p:txBody>
          <a:bodyPr anchor="t"/>
          <a:lstStyle/>
          <a:p>
            <a:r>
              <a:rPr lang="en-US" sz="2400" dirty="0" smtClean="0"/>
              <a:t>Turnpike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Compares to 1819 with better fruit shape and a broader disease package of BLS resistance 1-5, 7-9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Offers good </a:t>
            </a:r>
            <a:r>
              <a:rPr lang="en-US" b="0" dirty="0" err="1" smtClean="0"/>
              <a:t>Phytophthora</a:t>
            </a:r>
            <a:r>
              <a:rPr lang="en-US" b="0" dirty="0" smtClean="0"/>
              <a:t> resistance, perhaps among the best in the industry 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A keeper but can show half long tendency and a “hammered look”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Thick and heavy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1819 type plant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/>
              <a:t>72 days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31859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660" y="-10886"/>
            <a:ext cx="2743200" cy="1143000"/>
          </a:xfrm>
        </p:spPr>
        <p:txBody>
          <a:bodyPr anchor="t"/>
          <a:lstStyle/>
          <a:p>
            <a:r>
              <a:rPr lang="en-US" sz="3600" dirty="0" smtClean="0">
                <a:solidFill>
                  <a:schemeClr val="tx1"/>
                </a:solidFill>
              </a:rPr>
              <a:t>Pumpkins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idx="1"/>
          </p:nvPr>
        </p:nvSpPr>
        <p:spPr>
          <a:xfrm>
            <a:off x="4419600" y="1295400"/>
            <a:ext cx="3581400" cy="4495800"/>
          </a:xfrm>
          <a:solidFill>
            <a:schemeClr val="bg1"/>
          </a:solidFill>
        </p:spPr>
        <p:txBody>
          <a:bodyPr anchor="t"/>
          <a:lstStyle/>
          <a:p>
            <a:r>
              <a:rPr lang="en-US" sz="2400" dirty="0" smtClean="0">
                <a:solidFill>
                  <a:schemeClr val="tx1"/>
                </a:solidFill>
              </a:rPr>
              <a:t>Hermes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Another option for 50/55 count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10-15 </a:t>
            </a:r>
            <a:r>
              <a:rPr lang="en-US" b="0" dirty="0" err="1" smtClean="0">
                <a:solidFill>
                  <a:schemeClr val="tx1"/>
                </a:solidFill>
              </a:rPr>
              <a:t>lbs</a:t>
            </a:r>
            <a:endParaRPr lang="en-US" b="0" dirty="0" smtClean="0">
              <a:solidFill>
                <a:schemeClr val="tx1"/>
              </a:solidFill>
            </a:endParaRP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Cookie cutter </a:t>
            </a:r>
            <a:r>
              <a:rPr lang="en-US" b="0" dirty="0" smtClean="0">
                <a:solidFill>
                  <a:schemeClr val="tx1"/>
                </a:solidFill>
              </a:rPr>
              <a:t>uniformity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u="sng" dirty="0" smtClean="0">
                <a:solidFill>
                  <a:schemeClr val="tx1"/>
                </a:solidFill>
              </a:rPr>
              <a:t>Top Rated in my 2019 trial!</a:t>
            </a:r>
            <a:endParaRPr lang="en-US" b="0" u="sng" dirty="0" smtClean="0">
              <a:solidFill>
                <a:schemeClr val="tx1"/>
              </a:solidFill>
            </a:endParaRP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Seed will be limited &amp; prorated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Restricted vine (catalog FV is typo), almost bush type plant with fruit setting close to crown 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IR: PM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r="18830"/>
          <a:stretch/>
        </p:blipFill>
        <p:spPr>
          <a:xfrm>
            <a:off x="609600" y="1828800"/>
            <a:ext cx="3737043" cy="288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660" y="-10886"/>
            <a:ext cx="2743200" cy="1143000"/>
          </a:xfrm>
        </p:spPr>
        <p:txBody>
          <a:bodyPr anchor="t"/>
          <a:lstStyle/>
          <a:p>
            <a:r>
              <a:rPr lang="en-US" sz="3600" dirty="0" smtClean="0">
                <a:solidFill>
                  <a:schemeClr val="tx1"/>
                </a:solidFill>
              </a:rPr>
              <a:t>Pumpkins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idx="1"/>
          </p:nvPr>
        </p:nvSpPr>
        <p:spPr>
          <a:xfrm>
            <a:off x="4863109" y="1600200"/>
            <a:ext cx="3581400" cy="3657600"/>
          </a:xfrm>
          <a:solidFill>
            <a:schemeClr val="bg1"/>
          </a:solidFill>
        </p:spPr>
        <p:txBody>
          <a:bodyPr anchor="t"/>
          <a:lstStyle/>
          <a:p>
            <a:r>
              <a:rPr lang="en-US" sz="1800" dirty="0" smtClean="0">
                <a:solidFill>
                  <a:schemeClr val="tx1"/>
                </a:solidFill>
              </a:rPr>
              <a:t>Spartacus</a:t>
            </a: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40 count size, 18 – 22 </a:t>
            </a:r>
            <a:r>
              <a:rPr lang="en-US" sz="1800" b="0" dirty="0" err="1" smtClean="0">
                <a:solidFill>
                  <a:schemeClr val="tx1"/>
                </a:solidFill>
              </a:rPr>
              <a:t>lbs</a:t>
            </a:r>
            <a:endParaRPr lang="en-US" sz="1800" b="0" dirty="0" smtClean="0">
              <a:solidFill>
                <a:schemeClr val="tx1"/>
              </a:solidFill>
            </a:endParaRP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This is a blocky round pumpkin with a heavy handle &amp; distinct ribs</a:t>
            </a: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Early maturing 100 days</a:t>
            </a: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r>
              <a:rPr lang="en-US" sz="1800" b="0" u="sng" dirty="0" smtClean="0">
                <a:solidFill>
                  <a:schemeClr val="tx1"/>
                </a:solidFill>
              </a:rPr>
              <a:t>Also top rated in my 2019 trial! </a:t>
            </a:r>
            <a:r>
              <a:rPr lang="en-US" sz="1800" b="0" u="sng" dirty="0" smtClean="0">
                <a:solidFill>
                  <a:schemeClr val="tx1"/>
                </a:solidFill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</a:rPr>
              <a:t>It will produce round to round-flat fruit. You will see a size range (comparable to Zeus)</a:t>
            </a: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IR: PM, Full vine</a:t>
            </a: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Seed availability pending</a:t>
            </a:r>
          </a:p>
          <a:p>
            <a:pPr algn="l"/>
            <a:endParaRPr lang="en-US" b="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09800"/>
            <a:ext cx="4707466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0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660" y="-10886"/>
            <a:ext cx="2743200" cy="1143000"/>
          </a:xfrm>
        </p:spPr>
        <p:txBody>
          <a:bodyPr anchor="t"/>
          <a:lstStyle/>
          <a:p>
            <a:r>
              <a:rPr lang="en-US" sz="3600" dirty="0" smtClean="0">
                <a:solidFill>
                  <a:schemeClr val="tx1"/>
                </a:solidFill>
              </a:rPr>
              <a:t>Pumpkins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38200" y="3962400"/>
            <a:ext cx="6781800" cy="2373549"/>
          </a:xfrm>
          <a:solidFill>
            <a:schemeClr val="bg1"/>
          </a:solidFill>
        </p:spPr>
        <p:txBody>
          <a:bodyPr anchor="t"/>
          <a:lstStyle/>
          <a:p>
            <a:r>
              <a:rPr lang="en-US" sz="2400" dirty="0" smtClean="0">
                <a:solidFill>
                  <a:schemeClr val="tx1"/>
                </a:solidFill>
              </a:rPr>
              <a:t>Sweet Baby Jane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Our new pumpkin, exclusive to Seedway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15 – 25 lbs. Heavy on the 30 count.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Consistent setting </a:t>
            </a:r>
            <a:r>
              <a:rPr lang="en-US" sz="1800" b="0" dirty="0" smtClean="0">
                <a:solidFill>
                  <a:schemeClr val="tx1"/>
                </a:solidFill>
              </a:rPr>
              <a:t>ability.  Has </a:t>
            </a:r>
            <a:r>
              <a:rPr lang="en-US" sz="1800" b="0" dirty="0" smtClean="0">
                <a:solidFill>
                  <a:schemeClr val="tx1"/>
                </a:solidFill>
              </a:rPr>
              <a:t>been grown successfully at 18 to 23 </a:t>
            </a:r>
            <a:r>
              <a:rPr lang="en-US" sz="1800" b="0" dirty="0" err="1" smtClean="0">
                <a:solidFill>
                  <a:schemeClr val="tx1"/>
                </a:solidFill>
              </a:rPr>
              <a:t>sq</a:t>
            </a:r>
            <a:r>
              <a:rPr lang="en-US" sz="1800" b="0" dirty="0" smtClean="0">
                <a:solidFill>
                  <a:schemeClr val="tx1"/>
                </a:solidFill>
              </a:rPr>
              <a:t>/</a:t>
            </a:r>
            <a:r>
              <a:rPr lang="en-US" sz="1800" b="0" dirty="0" err="1" smtClean="0">
                <a:solidFill>
                  <a:schemeClr val="tx1"/>
                </a:solidFill>
              </a:rPr>
              <a:t>ft</a:t>
            </a:r>
            <a:r>
              <a:rPr lang="en-US" sz="1800" b="0" dirty="0" smtClean="0">
                <a:solidFill>
                  <a:schemeClr val="tx1"/>
                </a:solidFill>
              </a:rPr>
              <a:t> per plant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105 – 110 days and IR: PM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5113906" cy="287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1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660" y="-10886"/>
            <a:ext cx="2743200" cy="1143000"/>
          </a:xfrm>
        </p:spPr>
        <p:txBody>
          <a:bodyPr anchor="t"/>
          <a:lstStyle/>
          <a:p>
            <a:r>
              <a:rPr lang="en-US" sz="3600" dirty="0" smtClean="0">
                <a:solidFill>
                  <a:schemeClr val="tx1"/>
                </a:solidFill>
              </a:rPr>
              <a:t>Pumpkins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idx="1"/>
          </p:nvPr>
        </p:nvSpPr>
        <p:spPr>
          <a:xfrm>
            <a:off x="304800" y="3429000"/>
            <a:ext cx="3581400" cy="2895600"/>
          </a:xfrm>
          <a:solidFill>
            <a:schemeClr val="bg1"/>
          </a:solidFill>
        </p:spPr>
        <p:txBody>
          <a:bodyPr anchor="t"/>
          <a:lstStyle/>
          <a:p>
            <a:r>
              <a:rPr lang="en-US" sz="2400" dirty="0" smtClean="0">
                <a:solidFill>
                  <a:schemeClr val="tx1"/>
                </a:solidFill>
              </a:rPr>
              <a:t>Sunlight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We love color! Colored pumpkins are on every porch! 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Early – 95 days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4-6 </a:t>
            </a:r>
            <a:r>
              <a:rPr lang="en-US" sz="1600" b="0" dirty="0" err="1" smtClean="0">
                <a:solidFill>
                  <a:schemeClr val="tx1"/>
                </a:solidFill>
              </a:rPr>
              <a:t>lbs</a:t>
            </a:r>
            <a:endParaRPr lang="en-US" sz="1600" b="0" dirty="0" smtClean="0">
              <a:solidFill>
                <a:schemeClr val="tx1"/>
              </a:solidFill>
            </a:endParaRP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Yellow to a darker gold-yellow with sun exposure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Uniform size on restricted vine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419600" y="3238500"/>
            <a:ext cx="3581400" cy="3314700"/>
          </a:xfrm>
          <a:solidFill>
            <a:schemeClr val="bg1"/>
          </a:solidFill>
        </p:spPr>
        <p:txBody>
          <a:bodyPr anchor="t"/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Grizzley</a:t>
            </a:r>
            <a:r>
              <a:rPr lang="en-US" sz="2400" dirty="0" smtClean="0">
                <a:solidFill>
                  <a:schemeClr val="tx1"/>
                </a:solidFill>
              </a:rPr>
              <a:t> Bear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An internal favorite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Each fruit is consistently </a:t>
            </a:r>
            <a:r>
              <a:rPr lang="en-US" sz="1600" b="0" dirty="0" err="1" smtClean="0">
                <a:solidFill>
                  <a:schemeClr val="tx1"/>
                </a:solidFill>
              </a:rPr>
              <a:t>warted</a:t>
            </a:r>
            <a:r>
              <a:rPr lang="en-US" sz="1600" b="0" dirty="0" smtClean="0">
                <a:solidFill>
                  <a:schemeClr val="tx1"/>
                </a:solidFill>
              </a:rPr>
              <a:t> – I have only seen a few “slick” fruit, even in stressed fields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Warts are hard (not soft like Warty Goblin) so there is less bruising is surface rots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Appealing dark </a:t>
            </a:r>
            <a:r>
              <a:rPr lang="en-US" sz="1600" b="0" dirty="0" err="1" smtClean="0">
                <a:solidFill>
                  <a:schemeClr val="tx1"/>
                </a:solidFill>
              </a:rPr>
              <a:t>carmel</a:t>
            </a:r>
            <a:r>
              <a:rPr lang="en-US" sz="1600" b="0" dirty="0" smtClean="0">
                <a:solidFill>
                  <a:schemeClr val="tx1"/>
                </a:solidFill>
              </a:rPr>
              <a:t>-tan color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100 days, 5 – 10 </a:t>
            </a:r>
            <a:r>
              <a:rPr lang="en-US" sz="1600" b="0" dirty="0" err="1" smtClean="0">
                <a:solidFill>
                  <a:schemeClr val="tx1"/>
                </a:solidFill>
              </a:rPr>
              <a:t>lbs</a:t>
            </a:r>
            <a:r>
              <a:rPr lang="en-US" sz="1600" b="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IR: PM</a:t>
            </a:r>
          </a:p>
          <a:p>
            <a:pPr algn="l">
              <a:buClrTx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endParaRPr lang="en-US" b="0" dirty="0" smtClean="0">
              <a:solidFill>
                <a:schemeClr val="tx1"/>
              </a:solidFill>
            </a:endParaRP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3" r="19468" b="13971"/>
          <a:stretch/>
        </p:blipFill>
        <p:spPr>
          <a:xfrm>
            <a:off x="457200" y="838200"/>
            <a:ext cx="3531140" cy="2471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r="12766" b="7919"/>
          <a:stretch/>
        </p:blipFill>
        <p:spPr>
          <a:xfrm>
            <a:off x="4381550" y="838199"/>
            <a:ext cx="3619450" cy="24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660" y="13607"/>
            <a:ext cx="5105400" cy="1143000"/>
          </a:xfrm>
        </p:spPr>
        <p:txBody>
          <a:bodyPr anchor="t"/>
          <a:lstStyle/>
          <a:p>
            <a:r>
              <a:rPr lang="en-US" sz="3600" dirty="0" smtClean="0">
                <a:solidFill>
                  <a:schemeClr val="tx1"/>
                </a:solidFill>
              </a:rPr>
              <a:t>Spinach</a:t>
            </a:r>
            <a:r>
              <a:rPr lang="en-US" sz="4000" dirty="0" smtClean="0">
                <a:solidFill>
                  <a:schemeClr val="tx1"/>
                </a:solidFill>
              </a:rPr>
              <a:t> - </a:t>
            </a:r>
            <a:r>
              <a:rPr lang="en-US" sz="2800" dirty="0" err="1" smtClean="0">
                <a:solidFill>
                  <a:schemeClr val="tx1"/>
                </a:solidFill>
              </a:rPr>
              <a:t>babyleaf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idx="1"/>
          </p:nvPr>
        </p:nvSpPr>
        <p:spPr>
          <a:xfrm>
            <a:off x="4241260" y="1447800"/>
            <a:ext cx="3912140" cy="2756579"/>
          </a:xfrm>
          <a:solidFill>
            <a:schemeClr val="bg1"/>
          </a:solidFill>
        </p:spPr>
        <p:txBody>
          <a:bodyPr anchor="t"/>
          <a:lstStyle/>
          <a:p>
            <a:r>
              <a:rPr lang="en-US" sz="2400" dirty="0" smtClean="0">
                <a:solidFill>
                  <a:schemeClr val="tx1"/>
                </a:solidFill>
              </a:rPr>
              <a:t>Aztec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Semi-savoy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For baby or teen leaf; also can be bunched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Performs well in cooler weather - fall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Downy mildew races 1-15</a:t>
            </a: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1" y="1752600"/>
            <a:ext cx="3657600" cy="2438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43400" y="4648200"/>
            <a:ext cx="3352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Banjo : Recommendation for warm weather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90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0"/>
            <a:ext cx="7315200" cy="1143000"/>
          </a:xfrm>
        </p:spPr>
        <p:txBody>
          <a:bodyPr anchor="t"/>
          <a:lstStyle/>
          <a:p>
            <a:r>
              <a:rPr lang="en-US" sz="3600" dirty="0" smtClean="0">
                <a:solidFill>
                  <a:schemeClr val="tx1"/>
                </a:solidFill>
              </a:rPr>
              <a:t>Summer Squash </a:t>
            </a:r>
            <a:r>
              <a:rPr lang="en-US" sz="4000" dirty="0" smtClean="0">
                <a:solidFill>
                  <a:schemeClr val="tx1"/>
                </a:solidFill>
              </a:rPr>
              <a:t>–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114800" y="914400"/>
            <a:ext cx="3753254" cy="4800600"/>
          </a:xfrm>
          <a:solidFill>
            <a:schemeClr val="bg1"/>
          </a:solidFill>
        </p:spPr>
        <p:txBody>
          <a:bodyPr anchor="t"/>
          <a:lstStyle/>
          <a:p>
            <a:r>
              <a:rPr lang="en-US" sz="2400" dirty="0" smtClean="0">
                <a:solidFill>
                  <a:schemeClr val="tx1"/>
                </a:solidFill>
              </a:rPr>
              <a:t>Tribute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Very much like Respect with improved disease resistance – Powdery, PRSV, WMV, ZYMV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Behaves like Respect with consistent setting ability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Similar color too – dark green and flecked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First pick was squatty(early July harvest)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No spines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Was 1 pick later than Respect at HTF</a:t>
            </a:r>
          </a:p>
          <a:p>
            <a:pPr algn="l"/>
            <a:endParaRPr lang="en-US" sz="2200" b="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8" b="8510"/>
          <a:stretch/>
        </p:blipFill>
        <p:spPr>
          <a:xfrm rot="10800000">
            <a:off x="228600" y="3657600"/>
            <a:ext cx="3803515" cy="2352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0" r="22127" b="12278"/>
          <a:stretch/>
        </p:blipFill>
        <p:spPr>
          <a:xfrm>
            <a:off x="896565" y="805232"/>
            <a:ext cx="2548648" cy="250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8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0"/>
            <a:ext cx="7315200" cy="1143000"/>
          </a:xfrm>
        </p:spPr>
        <p:txBody>
          <a:bodyPr anchor="t"/>
          <a:lstStyle/>
          <a:p>
            <a:r>
              <a:rPr lang="en-US" sz="3600" dirty="0" smtClean="0">
                <a:solidFill>
                  <a:schemeClr val="tx1"/>
                </a:solidFill>
              </a:rPr>
              <a:t>Winter Squash </a:t>
            </a:r>
            <a:r>
              <a:rPr lang="en-US" sz="4000" dirty="0" smtClean="0">
                <a:solidFill>
                  <a:schemeClr val="tx1"/>
                </a:solidFill>
              </a:rPr>
              <a:t>- </a:t>
            </a:r>
            <a:r>
              <a:rPr lang="en-US" sz="2800" dirty="0" smtClean="0">
                <a:solidFill>
                  <a:schemeClr val="tx1"/>
                </a:solidFill>
              </a:rPr>
              <a:t>Butternut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114800" y="914400"/>
            <a:ext cx="3753254" cy="4377744"/>
          </a:xfrm>
          <a:solidFill>
            <a:schemeClr val="bg1"/>
          </a:solidFill>
        </p:spPr>
        <p:txBody>
          <a:bodyPr anchor="t"/>
          <a:lstStyle/>
          <a:p>
            <a:r>
              <a:rPr lang="en-US" sz="2400" dirty="0" smtClean="0">
                <a:solidFill>
                  <a:schemeClr val="tx1"/>
                </a:solidFill>
              </a:rPr>
              <a:t>Granite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Growing in popularity for boxing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Straight fruit is very smooth with refined appearance- little to no rib- a plus for peeling applications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Consistent size and slender, “</a:t>
            </a:r>
            <a:r>
              <a:rPr lang="en-US" b="0" dirty="0" err="1" smtClean="0">
                <a:solidFill>
                  <a:schemeClr val="tx1"/>
                </a:solidFill>
              </a:rPr>
              <a:t>nonblocky</a:t>
            </a:r>
            <a:r>
              <a:rPr lang="en-US" b="0" dirty="0" smtClean="0">
                <a:solidFill>
                  <a:schemeClr val="tx1"/>
                </a:solidFill>
              </a:rPr>
              <a:t>” neck boxes easily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Uniformity </a:t>
            </a:r>
            <a:r>
              <a:rPr lang="en-US" b="0" dirty="0" smtClean="0">
                <a:solidFill>
                  <a:schemeClr val="tx1"/>
                </a:solidFill>
              </a:rPr>
              <a:t>is amazing and there is very little waste or culls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95 days</a:t>
            </a:r>
          </a:p>
          <a:p>
            <a:pPr algn="l"/>
            <a:endParaRPr lang="en-US" sz="2200" b="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4" y="1600200"/>
            <a:ext cx="3474839" cy="34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9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298341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 Math" pitchFamily="18" charset="0"/>
                <a:ea typeface="Cambria Math" pitchFamily="18" charset="0"/>
              </a:rPr>
              <a:t>Beans</a:t>
            </a:r>
            <a:endParaRPr lang="en-US" sz="36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4" y="2057400"/>
            <a:ext cx="4507380" cy="29969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98396" y="1750165"/>
            <a:ext cx="3427123" cy="3304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/>
              <a:t>Greenback(4661)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Limited seed last year – supply good for this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Exclusive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Strong heat set capability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Less broken pods in packing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56 days           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05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0608" y="0"/>
            <a:ext cx="2286000" cy="1143000"/>
          </a:xfrm>
        </p:spPr>
        <p:txBody>
          <a:bodyPr anchor="t"/>
          <a:lstStyle/>
          <a:p>
            <a:r>
              <a:rPr lang="en-US" sz="3600" dirty="0" smtClean="0">
                <a:solidFill>
                  <a:schemeClr val="tx1"/>
                </a:solidFill>
              </a:rPr>
              <a:t>Tomato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648200" y="838200"/>
            <a:ext cx="3587886" cy="5257800"/>
          </a:xfrm>
          <a:solidFill>
            <a:schemeClr val="bg1"/>
          </a:solidFill>
        </p:spPr>
        <p:txBody>
          <a:bodyPr anchor="t"/>
          <a:lstStyle/>
          <a:p>
            <a:r>
              <a:rPr lang="en-US" sz="2400" dirty="0" smtClean="0">
                <a:solidFill>
                  <a:schemeClr val="tx1"/>
                </a:solidFill>
              </a:rPr>
              <a:t>Mountain Gem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New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74 days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A roadside or commercial  variety with extra-large fruit and clean blossom end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Very red, crimson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From Randy Gardeners program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Flavor is excellent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Vigorous determinate plant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Carries late blight resistance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Most success is with less fertilizer</a:t>
            </a: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1" y="1730713"/>
            <a:ext cx="423416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3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7281" y="-21771"/>
            <a:ext cx="4401476" cy="1143000"/>
          </a:xfrm>
        </p:spPr>
        <p:txBody>
          <a:bodyPr anchor="t"/>
          <a:lstStyle/>
          <a:p>
            <a:r>
              <a:rPr lang="en-US" sz="3600" dirty="0" smtClean="0">
                <a:solidFill>
                  <a:schemeClr val="tx1"/>
                </a:solidFill>
              </a:rPr>
              <a:t>Tomato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Heirloom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191000" y="762000"/>
            <a:ext cx="4321629" cy="5638800"/>
          </a:xfrm>
          <a:solidFill>
            <a:schemeClr val="bg1"/>
          </a:solidFill>
        </p:spPr>
        <p:txBody>
          <a:bodyPr anchor="t"/>
          <a:lstStyle/>
          <a:p>
            <a:r>
              <a:rPr lang="en-US" sz="2400" dirty="0" smtClean="0">
                <a:solidFill>
                  <a:schemeClr val="tx1"/>
                </a:solidFill>
              </a:rPr>
              <a:t>Mt Rouge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Heirloom hybrid type with smooth fruit, pink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Tasty Brandywine type but cleaner fruit and cleaner blossom end, less green shoulder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Indeterminate plant – do not overfeed or you will get bush and no tomatoes. Starve it. 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Late blight and Fusarium 1 resistance. 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Light feeding for better productivity to 6’ plant with tomatoes vs. 12’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73 days </a:t>
            </a:r>
          </a:p>
          <a:p>
            <a:pPr algn="l"/>
            <a:r>
              <a:rPr lang="en-US" sz="2200" b="0" dirty="0" smtClean="0">
                <a:solidFill>
                  <a:schemeClr val="tx1"/>
                </a:solidFill>
              </a:rPr>
              <a:t>	</a:t>
            </a:r>
            <a:endParaRPr lang="en-US" sz="2200" b="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3920247" cy="261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9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0" y="515729"/>
            <a:ext cx="2819400" cy="2760872"/>
          </a:xfrm>
          <a:prstGeom prst="rect">
            <a:avLst/>
          </a:prstGeom>
          <a:ln w="66675">
            <a:noFill/>
          </a:ln>
          <a:effectLst>
            <a:outerShdw blurRad="165100"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3" r="21209"/>
          <a:stretch/>
        </p:blipFill>
        <p:spPr>
          <a:xfrm>
            <a:off x="1060405" y="515728"/>
            <a:ext cx="2226013" cy="27608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-365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 Math" pitchFamily="18" charset="0"/>
                <a:ea typeface="Cambria Math" pitchFamily="18" charset="0"/>
              </a:rPr>
              <a:t>Beans</a:t>
            </a:r>
            <a:endParaRPr lang="en-US" sz="36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8072" y="3124200"/>
            <a:ext cx="3427123" cy="2590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/>
              <a:t>PV857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Carries rust, one of the few with rust resistance – you will see this as </a:t>
            </a:r>
            <a:r>
              <a:rPr lang="en-US" dirty="0" err="1" smtClean="0"/>
              <a:t>Ua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yielding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Long pods 6”, you will like the quality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Strong heat set ability, will hold flower in July and August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Delayed delivery - New crop in July with allocation pending                                   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79" y="515729"/>
            <a:ext cx="3657600" cy="2355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9851" y="3276600"/>
            <a:ext cx="3427123" cy="2590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/>
              <a:t>LaSalle(5107)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Very dark pods, tender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Typical upright plant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Bush is open – we think this may help provide less opportunity for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Clean harvest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54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lot of disease resistance  - BBS, </a:t>
            </a:r>
            <a:r>
              <a:rPr lang="en-US" dirty="0"/>
              <a:t>H</a:t>
            </a:r>
            <a:r>
              <a:rPr lang="en-US" dirty="0" smtClean="0"/>
              <a:t>alo, BCMV       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66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990600"/>
            <a:ext cx="4038600" cy="5334000"/>
          </a:xfrm>
          <a:prstGeom prst="rect">
            <a:avLst/>
          </a:prstGeom>
          <a:ln w="66675">
            <a:noFill/>
          </a:ln>
          <a:effectLst>
            <a:outerShdw blurRad="165100"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6421" y="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 Math" pitchFamily="18" charset="0"/>
                <a:ea typeface="Cambria Math" pitchFamily="18" charset="0"/>
              </a:rPr>
              <a:t>Beets</a:t>
            </a:r>
            <a:endParaRPr lang="en-US" sz="36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1905000"/>
            <a:ext cx="3427123" cy="3657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 err="1" smtClean="0"/>
              <a:t>Bresko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Fresh market beet with 16” tops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Dark red with smooth roots.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Internal characteristics are excellent – no zoning, consistent dark red color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be used for baby or medium size roots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Compare to </a:t>
            </a:r>
            <a:r>
              <a:rPr lang="en-US" dirty="0" err="1" smtClean="0"/>
              <a:t>Boro</a:t>
            </a:r>
            <a:r>
              <a:rPr lang="en-US" dirty="0" smtClean="0"/>
              <a:t> but tops are healthier, taller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1447800"/>
            <a:ext cx="325755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6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" y="1050958"/>
            <a:ext cx="3733800" cy="4908484"/>
          </a:xfrm>
          <a:prstGeom prst="rect">
            <a:avLst/>
          </a:prstGeom>
          <a:ln w="66675">
            <a:noFill/>
          </a:ln>
          <a:effectLst>
            <a:outerShdw blurRad="165100"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1450" y="204119"/>
            <a:ext cx="266251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 Math" pitchFamily="18" charset="0"/>
                <a:ea typeface="Cambria Math" pitchFamily="18" charset="0"/>
              </a:rPr>
              <a:t>Broccoli</a:t>
            </a:r>
          </a:p>
          <a:p>
            <a:endParaRPr lang="en-US" sz="46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1447800"/>
            <a:ext cx="3396343" cy="4038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/>
              <a:t>Eastern Crown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generally like it best  when slotted early to main season harvest but is widely adapted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Earlier than Emerald Crown – holds well for an early variety – will hold onto its dark green color even in heat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be used in the same main season slot as Emerald Crown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Compact uniform head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good choice for overall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60 days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44330"/>
            <a:ext cx="32004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05200"/>
            <a:ext cx="3200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3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450" y="204119"/>
            <a:ext cx="266251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 Math" pitchFamily="18" charset="0"/>
                <a:ea typeface="Cambria Math" pitchFamily="18" charset="0"/>
              </a:rPr>
              <a:t>Broccoli</a:t>
            </a:r>
          </a:p>
          <a:p>
            <a:endParaRPr lang="en-US" sz="46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4085" y="4836094"/>
            <a:ext cx="3396343" cy="1594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/>
              <a:t>Montebello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Green sprouting broccoli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Same type as its purple version, Burgundy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Sweet!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1060485"/>
            <a:ext cx="3396343" cy="3733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/>
              <a:t>Burgundy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Purple sprouting broccoli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Plant anytime!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Easy to grow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Cut out center head to promote sprout growth. Center head is marketable.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Best color when served raw or lightly steamed. Dark green when fully cooked.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58 days.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8" y="1716630"/>
            <a:ext cx="2529168" cy="3992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67" y="881227"/>
            <a:ext cx="3230510" cy="1817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/>
          <a:stretch/>
        </p:blipFill>
        <p:spPr>
          <a:xfrm rot="5400000">
            <a:off x="2389995" y="3994207"/>
            <a:ext cx="2744027" cy="232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2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00888"/>
            <a:ext cx="497639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 Math" pitchFamily="18" charset="0"/>
                <a:ea typeface="Cambria Math" pitchFamily="18" charset="0"/>
              </a:rPr>
              <a:t>Brussel Sprouts</a:t>
            </a:r>
          </a:p>
          <a:p>
            <a:endParaRPr lang="en-US" sz="46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1685925"/>
            <a:ext cx="3427123" cy="34480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 smtClean="0"/>
              <a:t>Dagan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Early variety with a straight stem – can easily be sold as a whole 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100 days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quality for early slot – leaves shed as sprouts mature and sprouts are easy to remove from 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Individual sprouts are firm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Works as a good basic all around sprout</a:t>
            </a:r>
          </a:p>
          <a:p>
            <a:r>
              <a:rPr lang="en-US" dirty="0" smtClean="0"/>
              <a:t>                                       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28194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2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194982"/>
            <a:ext cx="26670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59941" y="4419600"/>
            <a:ext cx="34290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1016591"/>
            <a:ext cx="3657600" cy="43676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endParaRPr lang="en-US" dirty="0" smtClean="0"/>
          </a:p>
          <a:p>
            <a:pPr marL="114300" indent="0" algn="ctr">
              <a:buNone/>
            </a:pPr>
            <a:r>
              <a:rPr lang="en-US" sz="2400" b="1" dirty="0" err="1" smtClean="0"/>
              <a:t>Botran</a:t>
            </a:r>
            <a:endParaRPr lang="en-US" sz="2400" b="1" dirty="0" smtClean="0"/>
          </a:p>
          <a:p>
            <a:pPr>
              <a:buClrTx/>
            </a:pPr>
            <a:r>
              <a:rPr lang="en-US" dirty="0" smtClean="0"/>
              <a:t>Fresh market main season, a few days later than Bronco</a:t>
            </a:r>
          </a:p>
          <a:p>
            <a:pPr>
              <a:buClrTx/>
            </a:pPr>
            <a:r>
              <a:rPr lang="en-US" dirty="0" smtClean="0"/>
              <a:t>For those seeking </a:t>
            </a:r>
            <a:r>
              <a:rPr lang="en-US" dirty="0" smtClean="0"/>
              <a:t>Black Rot resistance </a:t>
            </a:r>
            <a:r>
              <a:rPr lang="en-US" dirty="0" smtClean="0"/>
              <a:t>– BR higher level than Bronco</a:t>
            </a:r>
          </a:p>
          <a:p>
            <a:pPr>
              <a:buClrTx/>
            </a:pPr>
            <a:r>
              <a:rPr lang="en-US" dirty="0" smtClean="0"/>
              <a:t>Makes box count easy – for super market boxing. Won’t oversize. Grocery store box count is trending toward a higher box count.</a:t>
            </a:r>
          </a:p>
          <a:p>
            <a:pPr>
              <a:buClrTx/>
            </a:pPr>
            <a:r>
              <a:rPr lang="en-US" dirty="0" err="1" smtClean="0"/>
              <a:t>Botran</a:t>
            </a:r>
            <a:r>
              <a:rPr lang="en-US" dirty="0" smtClean="0"/>
              <a:t> is 12 – 20 count</a:t>
            </a:r>
          </a:p>
        </p:txBody>
      </p:sp>
      <p:sp>
        <p:nvSpPr>
          <p:cNvPr id="9" name="Title 4"/>
          <p:cNvSpPr txBox="1">
            <a:spLocks noGrp="1"/>
          </p:cNvSpPr>
          <p:nvPr>
            <p:ph type="title"/>
          </p:nvPr>
        </p:nvSpPr>
        <p:spPr>
          <a:xfrm>
            <a:off x="304800" y="116825"/>
            <a:ext cx="4002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Cabbage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8288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8586</TotalTime>
  <Words>1622</Words>
  <Application>Microsoft Office PowerPoint</Application>
  <PresentationFormat>On-screen Show (4:3)</PresentationFormat>
  <Paragraphs>275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Adjacency</vt:lpstr>
      <vt:lpstr>PowerPoint Presentation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Cabbage</vt:lpstr>
      <vt:lpstr>Cauliflower</vt:lpstr>
      <vt:lpstr>Corn sh2 Bicolor</vt:lpstr>
      <vt:lpstr>Corn sh2 Bicolor</vt:lpstr>
      <vt:lpstr>Corn sh2 Bicolor</vt:lpstr>
      <vt:lpstr>Corn sh2 Bicolor</vt:lpstr>
      <vt:lpstr>Corn Se Bicolor</vt:lpstr>
      <vt:lpstr>Corn Se Bicolor</vt:lpstr>
      <vt:lpstr>Cucumber</vt:lpstr>
      <vt:lpstr>Onion</vt:lpstr>
      <vt:lpstr>Onion</vt:lpstr>
      <vt:lpstr>Peppers</vt:lpstr>
      <vt:lpstr>Peppers</vt:lpstr>
      <vt:lpstr>Peppers</vt:lpstr>
      <vt:lpstr>Pumpkins</vt:lpstr>
      <vt:lpstr>Pumpkins</vt:lpstr>
      <vt:lpstr>Pumpkins</vt:lpstr>
      <vt:lpstr>Pumpkins</vt:lpstr>
      <vt:lpstr>Spinach - babyleaf</vt:lpstr>
      <vt:lpstr>Summer Squash –</vt:lpstr>
      <vt:lpstr>Winter Squash - Butternut</vt:lpstr>
      <vt:lpstr>Tomato</vt:lpstr>
      <vt:lpstr>Tomato Heirloom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2015-2016 Kickoff Meeting</dc:title>
  <dc:creator>mrobson</dc:creator>
  <cp:lastModifiedBy>Dell Studio</cp:lastModifiedBy>
  <cp:revision>538</cp:revision>
  <cp:lastPrinted>2016-11-29T16:21:08Z</cp:lastPrinted>
  <dcterms:created xsi:type="dcterms:W3CDTF">2015-10-13T16:57:36Z</dcterms:created>
  <dcterms:modified xsi:type="dcterms:W3CDTF">2020-01-03T20:27:35Z</dcterms:modified>
</cp:coreProperties>
</file>